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973568" y="0"/>
            <a:ext cx="4215384" cy="6858000"/>
          </a:xfrm>
          <a:prstGeom prst="rect">
            <a:avLst/>
          </a:prstGeom>
          <a:solidFill>
            <a:srgbClr val="112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973568" y="5440680"/>
            <a:ext cx="4215384" cy="141732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549640" y="5806440"/>
            <a:ext cx="3639312" cy="105156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66760" y="640080"/>
            <a:ext cx="2560320" cy="2560320"/>
          </a:xfrm>
          <a:prstGeom prst="ellipse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2011680"/>
            <a:ext cx="1920240" cy="1920240"/>
          </a:xfrm>
          <a:prstGeom prst="ellipse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95360" y="3749039"/>
            <a:ext cx="2743200" cy="2743200"/>
          </a:xfrm>
          <a:prstGeom prst="ellipse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320040"/>
            <a:ext cx="3474720" cy="756592"/>
          </a:xfrm>
          <a:prstGeom prst="rect">
            <a:avLst/>
          </a:prstGeom>
        </p:spPr>
      </p:pic>
      <p:pic>
        <p:nvPicPr>
          <p:cNvPr id="9" name="Picture 8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384048"/>
            <a:ext cx="1234440" cy="8314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8368" y="1481328"/>
            <a:ext cx="6903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 i="0">
                <a:solidFill>
                  <a:srgbClr val="14AAA4"/>
                </a:solidFill>
                <a:latin typeface="Aptos"/>
              </a:rPr>
              <a:t>THE 4TH INTERNATIONAL CONFERENCE 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47088"/>
            <a:ext cx="699516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112A68"/>
                </a:solidFill>
                <a:latin typeface="Aptos"/>
              </a:rPr>
              <a:t>MULTIDISCIPLINARY
APPROACHES IN HEALTH SCIENCE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136392"/>
            <a:ext cx="45720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 i="0">
                <a:solidFill>
                  <a:srgbClr val="5B3797"/>
                </a:solidFill>
                <a:latin typeface="Aptos"/>
              </a:rPr>
              <a:t>ICMAHS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822191"/>
            <a:ext cx="690372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50" b="0" i="1">
                <a:solidFill>
                  <a:srgbClr val="232D41"/>
                </a:solidFill>
                <a:latin typeface="Aptos"/>
              </a:rPr>
              <a:t>Advancing Cancer Care Across the Continuum:
Innovations in Early Detection, Precision Treatment,
Survivorship, and Quality of Life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532120"/>
            <a:ext cx="5212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1" i="0">
                <a:solidFill>
                  <a:srgbClr val="112A68"/>
                </a:solidFill>
                <a:latin typeface="Aptos"/>
              </a:rPr>
              <a:t>6–7 OCTOBER 2026  |  BALI, INDONESIA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5989320"/>
            <a:ext cx="28346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SCIENCE • COLLABORATION • BETTER HEALTH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ICMAHS 2026 Presentation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719072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 i="0">
                <a:solidFill>
                  <a:srgbClr val="667082"/>
                </a:solidFill>
                <a:latin typeface="Aptos"/>
              </a:rPr>
              <a:t>Three coordinated tracks — one consistent international conference identity.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24028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" y="2240280"/>
            <a:ext cx="59436" cy="224028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59536" y="2386584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01  KEYNOTE / INVITED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807208"/>
            <a:ext cx="3063240" cy="1527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Premium, visual-first slides for 30–50 minute keynote and invited lectures.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79976" y="224028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79976" y="2240280"/>
            <a:ext cx="59436" cy="224028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81144" y="2386584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02  ORAL PRESENTATION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144" y="2807208"/>
            <a:ext cx="3063240" cy="1527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Research-focused layouts for methods, results, figures, tables and conclusions.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1583" y="2240280"/>
            <a:ext cx="34290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1583" y="2240280"/>
            <a:ext cx="59436" cy="224028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2386584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03  PANEL / MODERATOR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2807208"/>
            <a:ext cx="3063240" cy="1527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Discussion prompts, speaker cards, session transitions and networking.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98348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12A68"/>
                </a:solidFill>
                <a:latin typeface="Aptos"/>
              </a:rPr>
              <a:t>Editable design rule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23160" y="4919472"/>
            <a:ext cx="8869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>
                <a:solidFill>
                  <a:srgbClr val="667082"/>
                </a:solidFill>
                <a:latin typeface="Aptos"/>
              </a:rPr>
              <a:t>Keep logos, footer and core palette intact. Replace only the editable text, image, chart, table and content placeholders.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A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74320"/>
            <a:ext cx="3017520" cy="657041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292608"/>
            <a:ext cx="960120" cy="6466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481328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 i="0">
                <a:solidFill>
                  <a:srgbClr val="D3E100"/>
                </a:solidFill>
                <a:latin typeface="Aptos"/>
              </a:rPr>
              <a:t>KEYNOTE / INVITED SPEAKER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965960"/>
            <a:ext cx="7498079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Presentation Title
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429000"/>
            <a:ext cx="65836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DCE4F2"/>
                </a:solidFill>
                <a:latin typeface="Aptos"/>
              </a:rPr>
              <a:t>Speaker Name, Degree / Professional Title
Institution • Country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75320" y="1600200"/>
            <a:ext cx="2880360" cy="3383280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458200" y="1810512"/>
            <a:ext cx="2514600" cy="2926080"/>
          </a:xfrm>
          <a:prstGeom prst="roundRect">
            <a:avLst/>
          </a:prstGeom>
          <a:solidFill>
            <a:srgbClr val="FAFCF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58200" y="3127248"/>
            <a:ext cx="2514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Aptos"/>
              </a:rPr>
              <a:t>SPEAKER 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71500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ICMAHS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035040"/>
            <a:ext cx="4206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 i="0">
                <a:solidFill>
                  <a:srgbClr val="CDD7EB"/>
                </a:solidFill>
                <a:latin typeface="Aptos"/>
              </a:rPr>
              <a:t>6–7 October 2026  |  Bali, Indonesia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46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D6DEF0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D6DEF0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The Big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719072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 i="0">
                <a:solidFill>
                  <a:srgbClr val="667082"/>
                </a:solidFill>
                <a:latin typeface="Aptos"/>
              </a:rPr>
              <a:t>Use for a memorable opening statement or transition.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2148840"/>
            <a:ext cx="10789920" cy="2971800"/>
          </a:xfrm>
          <a:prstGeom prst="roundRect">
            <a:avLst/>
          </a:prstGeom>
          <a:solidFill>
            <a:srgbClr val="112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2606040"/>
            <a:ext cx="98755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 i="0">
                <a:solidFill>
                  <a:srgbClr val="FFFFFF"/>
                </a:solidFill>
                <a:latin typeface="Aptos"/>
              </a:rPr>
              <a:t>“Insert one powerful scientific message
that the audience should remember.”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4434840"/>
            <a:ext cx="68580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D3E100"/>
                </a:solidFill>
                <a:latin typeface="Aptos"/>
              </a:rPr>
              <a:t>ONE MESSAGE • ONE VISUAL • ONE ACTION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Visual Storytelling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719072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 i="0">
                <a:solidFill>
                  <a:srgbClr val="667082"/>
                </a:solidFill>
                <a:latin typeface="Aptos"/>
              </a:rPr>
              <a:t>Minimal text — let the figure or image carry the narrative.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48840"/>
            <a:ext cx="6995160" cy="3611880"/>
          </a:xfrm>
          <a:prstGeom prst="roundRect">
            <a:avLst/>
          </a:prstGeom>
          <a:solidFill>
            <a:srgbClr val="FAFCFE"/>
          </a:solidFill>
          <a:ln>
            <a:solidFill>
              <a:srgbClr val="5B37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808476"/>
            <a:ext cx="699516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5B3797"/>
                </a:solidFill>
                <a:latin typeface="Aptos"/>
              </a:rPr>
              <a:t>HERO IMAGE / MICROGRAPH / MOLECULAR VISUAL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55279" y="2148840"/>
            <a:ext cx="35204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55279" y="2148840"/>
            <a:ext cx="59436" cy="109728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2295144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What are we seeing?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56448" y="2715768"/>
            <a:ext cx="3154680" cy="3840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One-sentence observation.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55279" y="3456432"/>
            <a:ext cx="3520440" cy="10972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55279" y="3456432"/>
            <a:ext cx="59436" cy="109728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56448" y="3602736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Why does it matter?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56448" y="4023359"/>
            <a:ext cx="3154680" cy="3840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Clinical or translational implication.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955279" y="4764024"/>
            <a:ext cx="352044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955279" y="4764024"/>
            <a:ext cx="59436" cy="100584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56448" y="4910328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What next?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56448" y="5330952"/>
            <a:ext cx="315468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Action / research direction.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Cancer Care Continuum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331720"/>
            <a:ext cx="2514600" cy="2514600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542032"/>
            <a:ext cx="5486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3063240"/>
            <a:ext cx="2148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ptos"/>
              </a:rPr>
              <a:t>Early Detection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794760"/>
            <a:ext cx="2148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ptos"/>
              </a:rPr>
              <a:t>Risk • Screening • Biomarkers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2331720"/>
            <a:ext cx="2514600" cy="2514600"/>
          </a:xfrm>
          <a:prstGeom prst="round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39312" y="2542032"/>
            <a:ext cx="5486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9312" y="3063240"/>
            <a:ext cx="2148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ptos"/>
              </a:rPr>
              <a:t>Precision Treatment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312" y="3794760"/>
            <a:ext cx="2148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ptos"/>
              </a:rPr>
              <a:t>Diagnosis • Targeting • Monitoring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91072" y="2331720"/>
            <a:ext cx="2514600" cy="2514600"/>
          </a:xfrm>
          <a:prstGeom prst="round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55664" y="2542032"/>
            <a:ext cx="5486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3063240"/>
            <a:ext cx="2148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ptos"/>
              </a:rPr>
              <a:t>Survivorship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794760"/>
            <a:ext cx="2148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ptos"/>
              </a:rPr>
              <a:t>Long-term care • Resilience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07424" y="2331720"/>
            <a:ext cx="2514600" cy="2514600"/>
          </a:xfrm>
          <a:prstGeom prst="roundRect">
            <a:avLst/>
          </a:prstGeom>
          <a:solidFill>
            <a:srgbClr val="BE4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72016" y="2542032"/>
            <a:ext cx="5486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72016" y="3063240"/>
            <a:ext cx="2148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Aptos"/>
              </a:rPr>
              <a:t>Quality of Life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2016" y="3794760"/>
            <a:ext cx="2148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Aptos"/>
              </a:rPr>
              <a:t>Patient-centered outcomes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A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hatsApp Image 2026-09-14 at 09.10.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384048"/>
            <a:ext cx="1097280" cy="739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3232" y="1481328"/>
            <a:ext cx="4114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 i="0">
                <a:solidFill>
                  <a:srgbClr val="D3E100"/>
                </a:solidFill>
                <a:latin typeface="Aptos"/>
              </a:rPr>
              <a:t>TAKE-HOME MESSAGE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057400"/>
            <a:ext cx="8686800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From earlier detection
to better lives after cancer.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703320"/>
            <a:ext cx="5486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D7E1F2"/>
                </a:solidFill>
                <a:latin typeface="Aptos"/>
              </a:rPr>
              <a:t>Replace with the keynote’s final synthesis.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983480"/>
            <a:ext cx="4114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>
                <a:solidFill>
                  <a:srgbClr val="14AAA4"/>
                </a:solidFill>
                <a:latin typeface="Aptos"/>
              </a:rPr>
              <a:t>QUESTIONS &amp; DISCUSSION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46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D6DEF0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D6DEF0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Oral Presentation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719072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 i="0">
                <a:solidFill>
                  <a:srgbClr val="667082"/>
                </a:solidFill>
                <a:latin typeface="Aptos"/>
              </a:rPr>
              <a:t>Presenter Name, Degree • Institution • Country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148840"/>
            <a:ext cx="38404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14AAA4"/>
                </a:solidFill>
                <a:latin typeface="Aptos"/>
              </a:rPr>
              <a:t>Research Area / Subtheme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606040"/>
            <a:ext cx="10744200" cy="2423160"/>
          </a:xfrm>
          <a:prstGeom prst="roundRect">
            <a:avLst/>
          </a:prstGeom>
          <a:solidFill>
            <a:srgbClr val="FAFCFE"/>
          </a:solidFill>
          <a:ln>
            <a:solidFill>
              <a:srgbClr val="14AA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671315"/>
            <a:ext cx="107442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14AAA4"/>
                </a:solidFill>
                <a:latin typeface="Aptos"/>
              </a:rPr>
              <a:t>OPTIONAL RESEARCH VISUAL / GRAPHICAL ABSTRACT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5285232"/>
            <a:ext cx="3840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12A68"/>
                </a:solidFill>
                <a:latin typeface="Aptos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5632704"/>
            <a:ext cx="4754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Email • ORCID • Institution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Background &amp; Research Gap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2194560"/>
            <a:ext cx="59436" cy="233172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34086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Clinical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761488"/>
            <a:ext cx="3017520" cy="1618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Define the burden or unmet need.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219456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7408" y="2194560"/>
            <a:ext cx="59436" cy="233172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34086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Evidence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761488"/>
            <a:ext cx="3017520" cy="1618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What is still unknown or insufficient?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56448" y="2194560"/>
            <a:ext cx="33832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56448" y="2194560"/>
            <a:ext cx="59436" cy="233172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7616" y="234086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Study Rationale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7616" y="2761488"/>
            <a:ext cx="3017520" cy="1618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Why this study is needed now.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074920"/>
            <a:ext cx="106070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12A68"/>
                </a:solidFill>
                <a:latin typeface="Aptos"/>
              </a:rPr>
              <a:t>Research question / hypothesis: ________________________________________________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Study Design &amp; Methods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2423160"/>
            <a:ext cx="1920240" cy="1143000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596896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07792"/>
            <a:ext cx="1645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Population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2532888" y="2770632"/>
            <a:ext cx="320040" cy="384048"/>
          </a:xfrm>
          <a:prstGeom prst="rightArrow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880360" y="2423160"/>
            <a:ext cx="1920240" cy="1143000"/>
          </a:xfrm>
          <a:prstGeom prst="roundRect">
            <a:avLst/>
          </a:prstGeom>
          <a:solidFill>
            <a:srgbClr val="1C7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17520" y="2596896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907792"/>
            <a:ext cx="1645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Sample / Data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818888" y="2770632"/>
            <a:ext cx="320040" cy="384048"/>
          </a:xfrm>
          <a:prstGeom prst="rightArrow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66360" y="2423160"/>
            <a:ext cx="1920240" cy="1143000"/>
          </a:xfrm>
          <a:prstGeom prst="round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0" y="2596896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2907792"/>
            <a:ext cx="1645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Laboratory / Clinical Method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104888" y="2770632"/>
            <a:ext cx="320040" cy="384048"/>
          </a:xfrm>
          <a:prstGeom prst="rightArrow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452360" y="2423160"/>
            <a:ext cx="1920240" cy="1143000"/>
          </a:xfrm>
          <a:prstGeom prst="round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89520" y="2596896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89520" y="2907792"/>
            <a:ext cx="1645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Analysis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9390888" y="2770632"/>
            <a:ext cx="320040" cy="384048"/>
          </a:xfrm>
          <a:prstGeom prst="rightArrow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738360" y="2423160"/>
            <a:ext cx="1920240" cy="1143000"/>
          </a:xfrm>
          <a:prstGeom prst="roundRect">
            <a:avLst/>
          </a:prstGeom>
          <a:solidFill>
            <a:srgbClr val="BE4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75520" y="2596896"/>
            <a:ext cx="4114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2907792"/>
            <a:ext cx="1645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Outcome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160520"/>
            <a:ext cx="10607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667082"/>
                </a:solidFill>
                <a:latin typeface="Aptos"/>
              </a:rPr>
              <a:t>Add inclusion criteria, instruments, laboratory platform, statistical test or ethical approval as relevant.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880360" y="4892040"/>
            <a:ext cx="6400800" cy="658368"/>
          </a:xfrm>
          <a:prstGeom prst="roundRect">
            <a:avLst/>
          </a:prstGeom>
          <a:solidFill>
            <a:srgbClr val="FAFCFE"/>
          </a:solidFill>
          <a:ln>
            <a:solidFill>
              <a:srgbClr val="14AA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80360" y="5074920"/>
            <a:ext cx="64008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14AAA4"/>
                </a:solidFill>
                <a:latin typeface="Aptos"/>
              </a:rPr>
              <a:t>OPTIONAL STUDY FLOWCHART / PROTOCOL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Results — Key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6903720" cy="3520440"/>
          </a:xfrm>
          <a:prstGeom prst="roundRect">
            <a:avLst/>
          </a:prstGeom>
          <a:solidFill>
            <a:srgbClr val="FAFCFE"/>
          </a:solidFill>
          <a:ln>
            <a:solidFill>
              <a:srgbClr val="1C73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3762756"/>
            <a:ext cx="69037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1C73BE"/>
                </a:solidFill>
                <a:latin typeface="Aptos"/>
              </a:rPr>
              <a:t>EDITABLE CHART / GRAPH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82127" y="2148840"/>
            <a:ext cx="352044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82127" y="2148840"/>
            <a:ext cx="59436" cy="96012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83296" y="2295144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Finding 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83296" y="2715768"/>
            <a:ext cx="315468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XX% / X-fold / p = ...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82127" y="3319272"/>
            <a:ext cx="352044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882127" y="3319272"/>
            <a:ext cx="59436" cy="96012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83296" y="3465576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Finding 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83296" y="3886200"/>
            <a:ext cx="315468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Effect size / CI / p = ...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882127" y="4489704"/>
            <a:ext cx="352044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82127" y="4489704"/>
            <a:ext cx="59436" cy="96012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3296" y="4636008"/>
            <a:ext cx="31546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Clinical meaning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83296" y="5056632"/>
            <a:ext cx="3154680" cy="2468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One concise interpretation.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Results — Scientific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2103120"/>
          <a:ext cx="1083564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2057400"/>
                <a:gridCol w="2057400"/>
                <a:gridCol w="2057400"/>
                <a:gridCol w="2286000"/>
              </a:tblGrid>
              <a:tr h="685800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Variable</a:t>
                      </a:r>
                    </a:p>
                  </a:txBody>
                  <a:tcPr>
                    <a:solidFill>
                      <a:srgbClr val="112A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Group A</a:t>
                      </a:r>
                    </a:p>
                  </a:txBody>
                  <a:tcPr>
                    <a:solidFill>
                      <a:srgbClr val="112A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Group B</a:t>
                      </a:r>
                    </a:p>
                  </a:txBody>
                  <a:tcPr>
                    <a:solidFill>
                      <a:srgbClr val="112A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Effect / CI</a:t>
                      </a:r>
                    </a:p>
                  </a:txBody>
                  <a:tcPr>
                    <a:solidFill>
                      <a:srgbClr val="112A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p-value</a:t>
                      </a:r>
                    </a:p>
                  </a:txBody>
                  <a:tcPr>
                    <a:solidFill>
                      <a:srgbClr val="112A68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Biomarker 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X.XX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0.00X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Biomarker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X.XX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0.0XX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Outcome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X.XX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0.0XX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Other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X.XX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32D41"/>
                          </a:solidFill>
                          <a:latin typeface="Aptos"/>
                        </a:defRPr>
                      </a:pPr>
                      <a:r>
                        <a:t>0.0XX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1520" y="5715000"/>
            <a:ext cx="10515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 i="0">
                <a:solidFill>
                  <a:srgbClr val="667082"/>
                </a:solidFill>
                <a:latin typeface="Aptos"/>
              </a:rPr>
              <a:t>Note: report units, abbreviations, statistical test and significance threshold.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Figure / Micrograph + Interpretation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6583680" cy="3566160"/>
          </a:xfrm>
          <a:prstGeom prst="roundRect">
            <a:avLst/>
          </a:prstGeom>
          <a:solidFill>
            <a:srgbClr val="FAFCFE"/>
          </a:solidFill>
          <a:ln>
            <a:solidFill>
              <a:srgbClr val="5B37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3785615"/>
            <a:ext cx="65836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5B3797"/>
                </a:solidFill>
                <a:latin typeface="Aptos"/>
              </a:rPr>
              <a:t>INSERT FIGURE / MICROGRAPH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5240" y="2176272"/>
            <a:ext cx="3474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Interpretation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35240" y="2697480"/>
            <a:ext cx="35204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Observation 1</a:t>
            </a:r>
          </a:p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Observation 2</a:t>
            </a:r>
          </a:p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Clinical / translational relevance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35240" y="5074920"/>
            <a:ext cx="3200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50" b="0" i="0">
                <a:solidFill>
                  <a:srgbClr val="667082"/>
                </a:solidFill>
                <a:latin typeface="Aptos"/>
              </a:rPr>
              <a:t>Figure legend / source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Discussion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2240280"/>
            <a:ext cx="59436" cy="246888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9536" y="2386584"/>
            <a:ext cx="2971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Finding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2807208"/>
            <a:ext cx="2971800" cy="17556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What does the result show?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61688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61688" y="2240280"/>
            <a:ext cx="59436" cy="246888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62855" y="2386584"/>
            <a:ext cx="2971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Comparison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2855" y="2807208"/>
            <a:ext cx="2971800" cy="17556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How does it align with prior evidence?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65008" y="2240280"/>
            <a:ext cx="59436" cy="246888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66176" y="2386584"/>
            <a:ext cx="29718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Implication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6176" y="2807208"/>
            <a:ext cx="2971800" cy="17556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What changes in practice or research?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166360"/>
            <a:ext cx="102412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667082"/>
                </a:solidFill>
                <a:latin typeface="Aptos"/>
              </a:rPr>
              <a:t>Avoid repeating the Results slide. Focus on meaning, comparison and implications.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A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hatsApp Image 2026-09-14 at 09.10.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384048"/>
            <a:ext cx="1097280" cy="739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3232" y="1481328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D3E100"/>
                </a:solidFill>
                <a:latin typeface="Aptos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057400"/>
            <a:ext cx="8046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ptos"/>
              </a:rPr>
              <a:t>Three things the audience should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880360"/>
            <a:ext cx="5212080" cy="502920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990088"/>
            <a:ext cx="47548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01  Main conclusion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611880"/>
            <a:ext cx="5212080" cy="502920"/>
          </a:xfrm>
          <a:prstGeom prst="round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3721608"/>
            <a:ext cx="47548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02  Clinical implication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343400"/>
            <a:ext cx="5212080" cy="502920"/>
          </a:xfrm>
          <a:prstGeom prst="round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4453128"/>
            <a:ext cx="47548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ptos"/>
              </a:rPr>
              <a:t>03  Future direction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484632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ptos"/>
              </a:rPr>
              <a:t>THANK YOU • QUESTIONS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46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D6DEF0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D6DEF0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Parallel Panel Session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719072"/>
            <a:ext cx="103327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 i="0">
                <a:solidFill>
                  <a:srgbClr val="667082"/>
                </a:solidFill>
                <a:latin typeface="Aptos"/>
              </a:rPr>
              <a:t>Session title • Track / Profession • Moderator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029968"/>
            <a:ext cx="1920240" cy="502920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139696"/>
            <a:ext cx="17373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Aptos"/>
              </a:rPr>
              <a:t>01  PANEL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880360"/>
            <a:ext cx="5760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112A68"/>
                </a:solidFill>
                <a:latin typeface="Aptos"/>
              </a:rPr>
              <a:t>Session Theme /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456432"/>
            <a:ext cx="5577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667082"/>
                </a:solidFill>
                <a:latin typeface="Aptos"/>
              </a:rPr>
              <a:t>Add a one-line framing statement for the moderator.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06640" y="2331720"/>
            <a:ext cx="3977639" cy="2606040"/>
          </a:xfrm>
          <a:prstGeom prst="roundRect">
            <a:avLst/>
          </a:prstGeom>
          <a:solidFill>
            <a:srgbClr val="FAFCFE"/>
          </a:solidFill>
          <a:ln>
            <a:solidFill>
              <a:srgbClr val="14AA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06640" y="3488435"/>
            <a:ext cx="3977639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14AAA4"/>
                </a:solidFill>
                <a:latin typeface="Aptos"/>
              </a:rPr>
              <a:t>SESSION VISUAL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Panelists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48840"/>
            <a:ext cx="333756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737360" y="2423160"/>
            <a:ext cx="1143000" cy="1143000"/>
          </a:xfrm>
          <a:prstGeom prst="ellipse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737360" y="2816352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7" y="3794760"/>
            <a:ext cx="2697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12A68"/>
                </a:solidFill>
                <a:latin typeface="Aptos"/>
              </a:rPr>
              <a:t>Speaker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7" y="4187952"/>
            <a:ext cx="2697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i="0">
                <a:solidFill>
                  <a:srgbClr val="667082"/>
                </a:solidFill>
                <a:latin typeface="Aptos"/>
              </a:rPr>
              <a:t>Title • Institution
Country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148840"/>
            <a:ext cx="333756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468112" y="2423160"/>
            <a:ext cx="1143000" cy="1143000"/>
          </a:xfrm>
          <a:prstGeom prst="ellipse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68112" y="2816352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59" y="3794760"/>
            <a:ext cx="2697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12A68"/>
                </a:solidFill>
                <a:latin typeface="Aptos"/>
              </a:rPr>
              <a:t>Speaker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9159" y="4187952"/>
            <a:ext cx="2697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i="0">
                <a:solidFill>
                  <a:srgbClr val="667082"/>
                </a:solidFill>
                <a:latin typeface="Aptos"/>
              </a:rPr>
              <a:t>Title • Institution
Country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19872" y="2148840"/>
            <a:ext cx="333756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198864" y="2423160"/>
            <a:ext cx="1143000" cy="1143000"/>
          </a:xfrm>
          <a:prstGeom prst="ellipse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98864" y="2816352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PHOTO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9912" y="3794760"/>
            <a:ext cx="2697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12A68"/>
                </a:solidFill>
                <a:latin typeface="Aptos"/>
              </a:rPr>
              <a:t>Speaker Name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9912" y="4187952"/>
            <a:ext cx="26974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i="0">
                <a:solidFill>
                  <a:srgbClr val="667082"/>
                </a:solidFill>
                <a:latin typeface="Aptos"/>
              </a:rPr>
              <a:t>Title • Institution
Country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A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hatsApp Image 2026-09-14 at 09.10.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384048"/>
            <a:ext cx="1097280" cy="7390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3232" y="1508760"/>
            <a:ext cx="3840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1" i="0">
                <a:solidFill>
                  <a:srgbClr val="D3E100"/>
                </a:solidFill>
                <a:latin typeface="Aptos"/>
              </a:rPr>
              <a:t>MODERATOR PROMPT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057400"/>
            <a:ext cx="8686800" cy="1417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 i="0">
                <a:solidFill>
                  <a:srgbClr val="FFFFFF"/>
                </a:solidFill>
                <a:latin typeface="Aptos"/>
              </a:rPr>
              <a:t>“Insert the central question
for the panel discussion.”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977639"/>
            <a:ext cx="7498079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D7E1F2"/>
                </a:solidFill>
                <a:latin typeface="Aptos"/>
              </a:rPr>
              <a:t>Use one question per slide to keep the conversation focused.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46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D6DEF0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D6DEF0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Round Table &amp; Networking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28600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2286000"/>
            <a:ext cx="59436" cy="219456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43230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REFLECT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852928"/>
            <a:ext cx="3017520" cy="1481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What insight will you take back to your institution?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228600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7408" y="2286000"/>
            <a:ext cx="59436" cy="219456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08576" y="243230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852928"/>
            <a:ext cx="3017520" cy="1481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Who could become your next research collaborator?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83296" y="228600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2286000"/>
            <a:ext cx="59436" cy="2194560"/>
          </a:xfrm>
          <a:prstGeom prst="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84464" y="2432304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464" y="2852928"/>
            <a:ext cx="3017520" cy="1481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What can we implement next?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074920"/>
            <a:ext cx="10241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i="0">
                <a:solidFill>
                  <a:srgbClr val="112A68"/>
                </a:solidFill>
                <a:latin typeface="Aptos"/>
              </a:rPr>
              <a:t>15.00–15.45  •  Round Table Discussion and Networking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Take-Home Messages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2103120"/>
            <a:ext cx="566928" cy="566928"/>
          </a:xfrm>
          <a:prstGeom prst="ellipse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249424"/>
            <a:ext cx="56692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075688"/>
            <a:ext cx="2468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12A68"/>
                </a:solidFill>
                <a:latin typeface="Aptos"/>
              </a:rPr>
              <a:t>Detect earlier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2075688"/>
            <a:ext cx="6858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>
                <a:solidFill>
                  <a:srgbClr val="667082"/>
                </a:solidFill>
                <a:latin typeface="Aptos"/>
              </a:rPr>
              <a:t>Strengthen evidence-based screening and diagnostics.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017520"/>
            <a:ext cx="566928" cy="566928"/>
          </a:xfrm>
          <a:prstGeom prst="ellipse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163824"/>
            <a:ext cx="56692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990088"/>
            <a:ext cx="2468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12A68"/>
                </a:solidFill>
                <a:latin typeface="Aptos"/>
              </a:rPr>
              <a:t>Treat precisely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9080" y="2990088"/>
            <a:ext cx="6858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>
                <a:solidFill>
                  <a:srgbClr val="667082"/>
                </a:solidFill>
                <a:latin typeface="Aptos"/>
              </a:rPr>
              <a:t>Integrate biomarkers and individualized treatment.</a:t>
            </a:r>
          </a:p>
        </p:txBody>
      </p:sp>
      <p:sp>
        <p:nvSpPr>
          <p:cNvPr id="15" name="Oval 14"/>
          <p:cNvSpPr/>
          <p:nvPr/>
        </p:nvSpPr>
        <p:spPr>
          <a:xfrm>
            <a:off x="731520" y="3931920"/>
            <a:ext cx="566928" cy="566928"/>
          </a:xfrm>
          <a:prstGeom prst="ellipse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078224"/>
            <a:ext cx="56692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904487"/>
            <a:ext cx="2468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12A68"/>
                </a:solidFill>
                <a:latin typeface="Aptos"/>
              </a:rPr>
              <a:t>Care continuously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69080" y="3904487"/>
            <a:ext cx="6858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>
                <a:solidFill>
                  <a:srgbClr val="667082"/>
                </a:solidFill>
                <a:latin typeface="Aptos"/>
              </a:rPr>
              <a:t>Measure survivorship and quality of life.</a:t>
            </a:r>
          </a:p>
        </p:txBody>
      </p:sp>
      <p:sp>
        <p:nvSpPr>
          <p:cNvPr id="19" name="Oval 18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rgbClr val="BE4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992624"/>
            <a:ext cx="566928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4818888"/>
            <a:ext cx="24688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112A68"/>
                </a:solidFill>
                <a:latin typeface="Aptos"/>
              </a:rPr>
              <a:t>Collaborate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69080" y="4818888"/>
            <a:ext cx="6858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i="0">
                <a:solidFill>
                  <a:srgbClr val="667082"/>
                </a:solidFill>
                <a:latin typeface="Aptos"/>
              </a:rPr>
              <a:t>Connect disciplines, data and innovation.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Declaration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240280"/>
            <a:ext cx="50749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2240280"/>
            <a:ext cx="59436" cy="1965960"/>
          </a:xfrm>
          <a:prstGeom prst="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86584"/>
            <a:ext cx="470915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Conflict of Interest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2807208"/>
            <a:ext cx="4709159" cy="1252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☐ I declare no conflict of interest.
☐ I declare the following interests: 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2240280"/>
            <a:ext cx="50749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2240280"/>
            <a:ext cx="59436" cy="1965960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4807" y="2386584"/>
            <a:ext cx="470915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12A68"/>
                </a:solidFill>
                <a:latin typeface="Aptos"/>
              </a:rPr>
              <a:t>Funding / Acknowledgement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2807208"/>
            <a:ext cx="4709159" cy="12527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667082"/>
                </a:solidFill>
                <a:latin typeface="Aptos"/>
              </a:rPr>
              <a:t>Funding source: __________
Collaborators: __________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"/>
            <a:ext cx="2971800" cy="647085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164592"/>
            <a:ext cx="960120" cy="646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02920" y="914400"/>
            <a:ext cx="11155680" cy="41148"/>
          </a:xfrm>
          <a:prstGeom prst="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Arc 4"/>
          <p:cNvSpPr/>
          <p:nvPr/>
        </p:nvSpPr>
        <p:spPr>
          <a:xfrm>
            <a:off x="10378440" y="-182880"/>
            <a:ext cx="2011680" cy="1508760"/>
          </a:xfrm>
          <a:prstGeom prst="arc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170432"/>
            <a:ext cx="106984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112A68"/>
                </a:solidFill>
                <a:latin typeface="Aptos"/>
              </a:rPr>
              <a:t>Selected 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48840"/>
            <a:ext cx="1051560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Author AA, et al. Article title. Journal. Year;Volume:Pages.</a:t>
            </a:r>
          </a:p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Organization. Guideline / report title. Publisher; Year.</a:t>
            </a:r>
          </a:p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Author BB, et al. Article title. Journal. Year;Volume:Pages.</a:t>
            </a:r>
          </a:p>
          <a:p>
            <a:pPr>
              <a:spcAft>
                <a:spcPts val="800"/>
              </a:spcAft>
              <a:defRPr sz="1400">
                <a:solidFill>
                  <a:srgbClr val="232D41"/>
                </a:solidFill>
                <a:latin typeface="Aptos"/>
              </a:defRPr>
            </a:pPr>
            <a:r>
              <a:t>• Add DOI / URL where appropriate.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667082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667082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A6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292608"/>
            <a:ext cx="3063240" cy="666996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310896"/>
            <a:ext cx="987552" cy="6651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1828800"/>
            <a:ext cx="5029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ptos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651760"/>
            <a:ext cx="56692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D3E100"/>
                </a:solidFill>
                <a:latin typeface="Aptos"/>
              </a:rPr>
              <a:t>Questions &amp; Discussion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657600"/>
            <a:ext cx="6035040" cy="1143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DCE4F2"/>
                </a:solidFill>
                <a:latin typeface="Aptos"/>
              </a:rPr>
              <a:t>Speaker Name  •  Institution  •  Country
Email: ____________________
ORCID / LinkedIn: ____________________</a:t>
            </a:r>
          </a:p>
        </p:txBody>
      </p:sp>
      <p:sp>
        <p:nvSpPr>
          <p:cNvPr id="7" name="Oval 6"/>
          <p:cNvSpPr/>
          <p:nvPr/>
        </p:nvSpPr>
        <p:spPr>
          <a:xfrm>
            <a:off x="8366760" y="1737360"/>
            <a:ext cx="2560320" cy="2560320"/>
          </a:xfrm>
          <a:prstGeom prst="ellipse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0" y="3611880"/>
            <a:ext cx="1600200" cy="1600200"/>
          </a:xfrm>
          <a:prstGeom prst="ellipse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732520" y="4617720"/>
            <a:ext cx="1965960" cy="1965960"/>
          </a:xfrm>
          <a:prstGeom prst="ellipse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66760" y="5715000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Aptos"/>
              </a:rPr>
              <a:t>ICMAHS 2026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6446520"/>
            <a:ext cx="11155680" cy="10972"/>
          </a:xfrm>
          <a:prstGeom prst="rect">
            <a:avLst/>
          </a:prstGeom>
          <a:solidFill>
            <a:srgbClr val="4652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0352" y="6510528"/>
            <a:ext cx="99669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19" b="0" i="0">
                <a:solidFill>
                  <a:srgbClr val="D6DEF0"/>
                </a:solidFill>
                <a:latin typeface="Aptos"/>
              </a:rPr>
              <a:t>ICMAHS 2026  •  6–7 October 2026  •  Poltekkes Kemenkes Denpasar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501384"/>
            <a:ext cx="4114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19" b="0" i="0">
                <a:solidFill>
                  <a:srgbClr val="D6DEF0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92608"/>
            <a:ext cx="3063240" cy="666996"/>
          </a:xfrm>
          <a:prstGeom prst="rect">
            <a:avLst/>
          </a:prstGeom>
        </p:spPr>
      </p:pic>
      <p:pic>
        <p:nvPicPr>
          <p:cNvPr id="3" name="Picture 2" descr="WhatsApp Image 2026-09-14 at 09.10.06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328" y="283464"/>
            <a:ext cx="987552" cy="6651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170432"/>
            <a:ext cx="7315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112A68"/>
                </a:solidFill>
                <a:latin typeface="Aptos"/>
              </a:rPr>
              <a:t>ICMAHS 2026 — DESIGN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828800"/>
            <a:ext cx="1828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232D41"/>
                </a:solidFill>
                <a:latin typeface="Aptos"/>
              </a:rPr>
              <a:t>Brand palette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267712"/>
            <a:ext cx="1097280" cy="566928"/>
          </a:xfrm>
          <a:prstGeom prst="roundRect">
            <a:avLst/>
          </a:prstGeom>
          <a:solidFill>
            <a:srgbClr val="112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Navy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8840" y="2267712"/>
            <a:ext cx="1097280" cy="566928"/>
          </a:xfrm>
          <a:prstGeom prst="roundRect">
            <a:avLst/>
          </a:prstGeom>
          <a:solidFill>
            <a:srgbClr val="1C7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4884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Blue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566160" y="2267712"/>
            <a:ext cx="1097280" cy="566928"/>
          </a:xfrm>
          <a:prstGeom prst="roundRect">
            <a:avLst/>
          </a:prstGeom>
          <a:solidFill>
            <a:srgbClr val="14AA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Teal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83480" y="2267712"/>
            <a:ext cx="1097280" cy="566928"/>
          </a:xfrm>
          <a:prstGeom prst="roundRect">
            <a:avLst/>
          </a:prstGeom>
          <a:solidFill>
            <a:srgbClr val="5B3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8348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Purple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2267712"/>
            <a:ext cx="1097280" cy="566928"/>
          </a:xfrm>
          <a:prstGeom prst="roundRect">
            <a:avLst/>
          </a:prstGeom>
          <a:solidFill>
            <a:srgbClr val="BE4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Magenta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2267712"/>
            <a:ext cx="1097280" cy="566928"/>
          </a:xfrm>
          <a:prstGeom prst="roundRect">
            <a:avLst/>
          </a:prstGeom>
          <a:solidFill>
            <a:srgbClr val="34B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18120" y="2926080"/>
            <a:ext cx="10972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0" i="0">
                <a:solidFill>
                  <a:srgbClr val="667082"/>
                </a:solidFill>
                <a:latin typeface="Aptos"/>
              </a:rPr>
              <a:t>Cyan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657600"/>
            <a:ext cx="1828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232D41"/>
                </a:solidFill>
                <a:latin typeface="Aptos"/>
              </a:rPr>
              <a:t>Typography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023360"/>
            <a:ext cx="530352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667082"/>
                </a:solidFill>
                <a:latin typeface="Aptos"/>
              </a:rPr>
              <a:t>Aptos Display / Aptos
Titles: bold • Body: regular • Avoid all-caps paragraphs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657600"/>
            <a:ext cx="1828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232D41"/>
                </a:solidFill>
                <a:latin typeface="Aptos"/>
              </a:rPr>
              <a:t>Visual language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0" y="4023360"/>
            <a:ext cx="47548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50" b="0" i="0">
                <a:solidFill>
                  <a:srgbClr val="667082"/>
                </a:solidFill>
                <a:latin typeface="Aptos"/>
              </a:rPr>
              <a:t>DNA • molecular network • cancer ribbon • microscopy • Bali silhouette
Use as accents, not as busy backgrounds.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897880"/>
            <a:ext cx="10698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1" i="0">
                <a:solidFill>
                  <a:srgbClr val="112A68"/>
                </a:solidFill>
                <a:latin typeface="Aptos"/>
              </a:rPr>
              <a:t>MASTER RULE: one visual hierarchy • generous white space • consistent footer • editable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